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gEYeIHpgChUWYjST+mj1sKrKvn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Add demo with devtool to show that we can change them</a:t>
            </a:r>
            <a:br>
              <a:rPr lang="en-FR"/>
            </a:br>
            <a:r>
              <a:rPr lang="en-FR"/>
              <a:t>Show composition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Show how it works with JavaScript</a:t>
            </a:r>
            <a:endParaRPr/>
          </a:p>
        </p:txBody>
      </p:sp>
      <p:sp>
        <p:nvSpPr>
          <p:cNvPr id="206" name="Google Shape;20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Demo</a:t>
            </a:r>
            <a:endParaRPr/>
          </a:p>
        </p:txBody>
      </p:sp>
      <p:sp>
        <p:nvSpPr>
          <p:cNvPr id="261" name="Google Shape;26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134b9835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9134b9835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9e7b3085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https://stackblitz.com/edit/web-platform-kowtr2?file=styles.scss</a:t>
            </a:r>
            <a:endParaRPr/>
          </a:p>
        </p:txBody>
      </p:sp>
      <p:sp>
        <p:nvSpPr>
          <p:cNvPr id="301" name="Google Shape;301;g289e7b30857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9f87437ee2b63b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b9f87437ee2b63b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b9f87437ee2b63b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https://www.youtube.com/watch?v=3_-Je5XpbqY</a:t>
            </a:r>
            <a:endParaRPr/>
          </a:p>
        </p:txBody>
      </p:sp>
      <p:sp>
        <p:nvSpPr>
          <p:cNvPr id="366" name="Google Shape;36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Smooth scrolling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Scroll snapping</a:t>
            </a:r>
            <a:endParaRPr/>
          </a:p>
        </p:txBody>
      </p:sp>
      <p:sp>
        <p:nvSpPr>
          <p:cNvPr id="381" name="Google Shape;38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9e7b3085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89e7b3085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9264ec15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+ </a:t>
            </a:r>
            <a:r>
              <a:rPr lang="en-FR"/>
              <a:t>demo for images when not loaded</a:t>
            </a:r>
            <a:endParaRPr/>
          </a:p>
        </p:txBody>
      </p:sp>
      <p:sp>
        <p:nvSpPr>
          <p:cNvPr id="446" name="Google Shape;446;g1e9264ec15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9e7b30857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89e7b30857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FR"/>
              <a:t>When .startViewTransition() is called, the API captures the current state of the 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FR"/>
              <a:t>Once that's complete, the callback passed to .startViewTransition() is called. That's where the DOM is changed. Then, the API captures the new state of the 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FR"/>
            </a:br>
            <a:r>
              <a:rPr lang="en-FR"/>
              <a:t>https://live-transitions.pages.dev/</a:t>
            </a:r>
            <a:endParaRPr/>
          </a:p>
        </p:txBody>
      </p:sp>
      <p:sp>
        <p:nvSpPr>
          <p:cNvPr id="466" name="Google Shape;466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9e7b3085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Open https://webaim.org/resources/contrastchecker/</a:t>
            </a:r>
            <a:endParaRPr/>
          </a:p>
        </p:txBody>
      </p:sp>
      <p:sp>
        <p:nvSpPr>
          <p:cNvPr id="481" name="Google Shape;481;g289e7b3085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9f87437ee2b63b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b9f87437ee2b63b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9f87437ee2b63b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b9f87437ee2b63b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4635110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b4635110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b9f87437ee2b63b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b9f87437ee2b63b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9f87437ee2b63b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b9f87437ee2b63b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520d4871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2b520d4871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b520d4871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Equivalent du TC39</a:t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Add demo with devtool to show that we can change them</a:t>
            </a:r>
            <a:br>
              <a:rPr lang="en-FR"/>
            </a:br>
            <a:r>
              <a:rPr lang="en-FR"/>
              <a:t>Show composition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/>
              <a:t>Show how it works with JavaScript</a:t>
            </a:r>
            <a:endParaRPr/>
          </a:p>
        </p:txBody>
      </p:sp>
      <p:sp>
        <p:nvSpPr>
          <p:cNvPr id="196" name="Google Shape;19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57.pn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57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3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3.png"/><Relationship Id="rId5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22352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Arial"/>
              <a:buNone/>
            </a:pPr>
            <a:r>
              <a:rPr b="0" i="0" lang="en-FR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Cette année, retombez amoureux de CSS ❤️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312" y="-535258"/>
            <a:ext cx="11701347" cy="653661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1857436" y="2958258"/>
            <a:ext cx="8568954" cy="822005"/>
          </a:xfrm>
          <a:prstGeom prst="rect">
            <a:avLst/>
          </a:prstGeom>
          <a:solidFill>
            <a:srgbClr val="1417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189565"/>
            <a:ext cx="12192000" cy="832031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/>
          <p:cNvSpPr txBox="1"/>
          <p:nvPr/>
        </p:nvSpPr>
        <p:spPr>
          <a:xfrm>
            <a:off x="3148719" y="5765434"/>
            <a:ext cx="5894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https://www.bram.us/2016/11/12/css-variables-var-subtitle/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/>
          <p:nvPr/>
        </p:nvSpPr>
        <p:spPr>
          <a:xfrm>
            <a:off x="2101957" y="5252478"/>
            <a:ext cx="79880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https://developer.mozilla.org/en-US/docs/Web/CSS/Using_CSS_custom_properties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298" y="-1126020"/>
            <a:ext cx="11751401" cy="7237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d-in content for Web Viewer."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332" y="685800"/>
            <a:ext cx="10045336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/>
          <p:nvPr>
            <p:ph type="title"/>
          </p:nvPr>
        </p:nvSpPr>
        <p:spPr>
          <a:xfrm>
            <a:off x="838200" y="13056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CSS nesting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234" name="Google Shape;234;p15"/>
          <p:cNvGrpSpPr/>
          <p:nvPr/>
        </p:nvGrpSpPr>
        <p:grpSpPr>
          <a:xfrm>
            <a:off x="3115122" y="2965680"/>
            <a:ext cx="5961755" cy="1672261"/>
            <a:chOff x="3115122" y="3429000"/>
            <a:chExt cx="5961755" cy="1672261"/>
          </a:xfrm>
        </p:grpSpPr>
        <p:grpSp>
          <p:nvGrpSpPr>
            <p:cNvPr id="235" name="Google Shape;235;p15"/>
            <p:cNvGrpSpPr/>
            <p:nvPr/>
          </p:nvGrpSpPr>
          <p:grpSpPr>
            <a:xfrm>
              <a:off x="3115122" y="3429000"/>
              <a:ext cx="5961755" cy="1672261"/>
              <a:chOff x="3155324" y="3686243"/>
              <a:chExt cx="5961755" cy="1672261"/>
            </a:xfrm>
          </p:grpSpPr>
          <p:pic>
            <p:nvPicPr>
              <p:cNvPr id="236" name="Google Shape;236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59486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63648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155324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1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967810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0" name="Google Shape;240;p15"/>
              <p:cNvSpPr/>
              <p:nvPr/>
            </p:nvSpPr>
            <p:spPr>
              <a:xfrm>
                <a:off x="5069069" y="5036532"/>
                <a:ext cx="530100" cy="321972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FR" sz="1600">
                    <a:solidFill>
                      <a:srgbClr val="54813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112</a:t>
                </a:r>
                <a:endParaRPr/>
              </a:p>
            </p:txBody>
          </p:sp>
          <p:sp>
            <p:nvSpPr>
              <p:cNvPr id="241" name="Google Shape;241;p15"/>
              <p:cNvSpPr/>
              <p:nvPr/>
            </p:nvSpPr>
            <p:spPr>
              <a:xfrm>
                <a:off x="8178282" y="5036532"/>
                <a:ext cx="728323" cy="321972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FR" sz="1600">
                    <a:solidFill>
                      <a:schemeClr val="accent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16.5</a:t>
                </a:r>
                <a:endParaRPr/>
              </a:p>
            </p:txBody>
          </p:sp>
        </p:grpSp>
        <p:sp>
          <p:nvSpPr>
            <p:cNvPr id="242" name="Google Shape;242;p15"/>
            <p:cNvSpPr/>
            <p:nvPr/>
          </p:nvSpPr>
          <p:spPr>
            <a:xfrm>
              <a:off x="6633035" y="4779289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112</a:t>
              </a:r>
              <a:endParaRPr/>
            </a:p>
          </p:txBody>
        </p:sp>
      </p:grpSp>
      <p:sp>
        <p:nvSpPr>
          <p:cNvPr id="243" name="Google Shape;243;p15"/>
          <p:cNvSpPr txBox="1"/>
          <p:nvPr/>
        </p:nvSpPr>
        <p:spPr>
          <a:xfrm>
            <a:off x="3296195" y="5885966"/>
            <a:ext cx="55996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https://developer.chrome.com/articles/css-nesting/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5"/>
          <p:cNvSpPr/>
          <p:nvPr/>
        </p:nvSpPr>
        <p:spPr>
          <a:xfrm>
            <a:off x="3422442" y="4316044"/>
            <a:ext cx="530100" cy="321900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117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76" y="-1133848"/>
            <a:ext cx="7052756" cy="91256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/>
          <p:nvPr/>
        </p:nvSpPr>
        <p:spPr>
          <a:xfrm>
            <a:off x="6536891" y="1119555"/>
            <a:ext cx="4494727" cy="4906851"/>
          </a:xfrm>
          <a:prstGeom prst="rect">
            <a:avLst/>
          </a:prstGeom>
          <a:solidFill>
            <a:srgbClr val="1417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86133" y="-1333847"/>
            <a:ext cx="7692239" cy="952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90687" y="5356313"/>
            <a:ext cx="1511121" cy="113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57876" y="-1133848"/>
            <a:ext cx="7052756" cy="9125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16"/>
          <p:cNvGrpSpPr/>
          <p:nvPr/>
        </p:nvGrpSpPr>
        <p:grpSpPr>
          <a:xfrm>
            <a:off x="7358363" y="1578871"/>
            <a:ext cx="288000" cy="3157894"/>
            <a:chOff x="7441491" y="1578871"/>
            <a:chExt cx="288000" cy="3157894"/>
          </a:xfrm>
        </p:grpSpPr>
        <p:sp>
          <p:nvSpPr>
            <p:cNvPr id="256" name="Google Shape;256;p16"/>
            <p:cNvSpPr/>
            <p:nvPr/>
          </p:nvSpPr>
          <p:spPr>
            <a:xfrm>
              <a:off x="7441491" y="1578871"/>
              <a:ext cx="288000" cy="2880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7441491" y="4448765"/>
              <a:ext cx="288000" cy="2880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 txBox="1"/>
          <p:nvPr>
            <p:ph type="title"/>
          </p:nvPr>
        </p:nvSpPr>
        <p:spPr>
          <a:xfrm>
            <a:off x="838200" y="13167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:has()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264" name="Google Shape;264;p17"/>
          <p:cNvGrpSpPr/>
          <p:nvPr/>
        </p:nvGrpSpPr>
        <p:grpSpPr>
          <a:xfrm>
            <a:off x="3115122" y="2976831"/>
            <a:ext cx="5961755" cy="1672261"/>
            <a:chOff x="3115122" y="3429000"/>
            <a:chExt cx="5961755" cy="1672261"/>
          </a:xfrm>
        </p:grpSpPr>
        <p:grpSp>
          <p:nvGrpSpPr>
            <p:cNvPr id="265" name="Google Shape;265;p17"/>
            <p:cNvGrpSpPr/>
            <p:nvPr/>
          </p:nvGrpSpPr>
          <p:grpSpPr>
            <a:xfrm>
              <a:off x="3115122" y="3429000"/>
              <a:ext cx="5961755" cy="1672261"/>
              <a:chOff x="3155324" y="3686243"/>
              <a:chExt cx="5961755" cy="1672261"/>
            </a:xfrm>
          </p:grpSpPr>
          <p:pic>
            <p:nvPicPr>
              <p:cNvPr id="266" name="Google Shape;266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59486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63648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155324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967810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0" name="Google Shape;270;p17"/>
              <p:cNvSpPr/>
              <p:nvPr/>
            </p:nvSpPr>
            <p:spPr>
              <a:xfrm>
                <a:off x="5069069" y="5036532"/>
                <a:ext cx="530100" cy="321972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FR" sz="1600">
                    <a:solidFill>
                      <a:srgbClr val="54813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115</a:t>
                </a:r>
                <a:endParaRPr/>
              </a:p>
            </p:txBody>
          </p:sp>
        </p:grpSp>
        <p:sp>
          <p:nvSpPr>
            <p:cNvPr id="271" name="Google Shape;271;p17"/>
            <p:cNvSpPr/>
            <p:nvPr/>
          </p:nvSpPr>
          <p:spPr>
            <a:xfrm>
              <a:off x="6633035" y="4779289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115</a:t>
              </a:r>
              <a:endParaRPr/>
            </a:p>
          </p:txBody>
        </p:sp>
      </p:grpSp>
      <p:sp>
        <p:nvSpPr>
          <p:cNvPr id="272" name="Google Shape;272;p17"/>
          <p:cNvSpPr txBox="1"/>
          <p:nvPr/>
        </p:nvSpPr>
        <p:spPr>
          <a:xfrm>
            <a:off x="2975594" y="5907508"/>
            <a:ext cx="6240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https://developer.mozilla.org/en-US/docs/Web/CSS/:has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8172935" y="4332883"/>
            <a:ext cx="658613" cy="321972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15.4</a:t>
            </a:r>
            <a:endParaRPr/>
          </a:p>
        </p:txBody>
      </p:sp>
      <p:sp>
        <p:nvSpPr>
          <p:cNvPr id="274" name="Google Shape;274;p17"/>
          <p:cNvSpPr/>
          <p:nvPr/>
        </p:nvSpPr>
        <p:spPr>
          <a:xfrm>
            <a:off x="3424705" y="4327120"/>
            <a:ext cx="530101" cy="321972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103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type="title"/>
          </p:nvPr>
        </p:nvSpPr>
        <p:spPr>
          <a:xfrm>
            <a:off x="838200" y="13056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Space-separated color notation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280" name="Google Shape;280;p12"/>
          <p:cNvGrpSpPr/>
          <p:nvPr/>
        </p:nvGrpSpPr>
        <p:grpSpPr>
          <a:xfrm>
            <a:off x="3115122" y="2965680"/>
            <a:ext cx="5961755" cy="1672261"/>
            <a:chOff x="3155324" y="3686243"/>
            <a:chExt cx="5961755" cy="1672261"/>
          </a:xfrm>
        </p:grpSpPr>
        <p:pic>
          <p:nvPicPr>
            <p:cNvPr id="281" name="Google Shape;28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12"/>
            <p:cNvSpPr/>
            <p:nvPr/>
          </p:nvSpPr>
          <p:spPr>
            <a:xfrm>
              <a:off x="3497023" y="5036532"/>
              <a:ext cx="456791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52</a:t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5105724" y="5036532"/>
              <a:ext cx="456791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65</a:t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6714425" y="5027133"/>
              <a:ext cx="456791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79</a:t>
              </a: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49817" y="5027133"/>
              <a:ext cx="585254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12.1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057" y="-1332385"/>
            <a:ext cx="9625885" cy="793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91" y="-1596457"/>
            <a:ext cx="11617817" cy="845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134b98351_0_7"/>
          <p:cNvSpPr txBox="1"/>
          <p:nvPr>
            <p:ph type="ctrTitle"/>
          </p:nvPr>
        </p:nvSpPr>
        <p:spPr>
          <a:xfrm>
            <a:off x="6858025" y="900000"/>
            <a:ext cx="5334000" cy="50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Arial"/>
              <a:buNone/>
            </a:pPr>
            <a:r>
              <a:rPr lang="en-FR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(re) devenez copain avec le CSS </a:t>
            </a:r>
            <a:r>
              <a:rPr lang="en-FR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❤️</a:t>
            </a:r>
            <a:endParaRPr/>
          </a:p>
        </p:txBody>
      </p:sp>
      <p:pic>
        <p:nvPicPr>
          <p:cNvPr id="94" name="Google Shape;94;g29134b9835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685803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9e7b30857_0_12"/>
          <p:cNvSpPr txBox="1"/>
          <p:nvPr>
            <p:ph type="title"/>
          </p:nvPr>
        </p:nvSpPr>
        <p:spPr>
          <a:xfrm>
            <a:off x="848591" y="13056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color-mix()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304" name="Google Shape;304;g289e7b30857_0_12"/>
          <p:cNvGrpSpPr/>
          <p:nvPr/>
        </p:nvGrpSpPr>
        <p:grpSpPr>
          <a:xfrm>
            <a:off x="3115122" y="2965680"/>
            <a:ext cx="5961755" cy="1672189"/>
            <a:chOff x="3155324" y="3686243"/>
            <a:chExt cx="5961755" cy="1672189"/>
          </a:xfrm>
        </p:grpSpPr>
        <p:pic>
          <p:nvPicPr>
            <p:cNvPr id="305" name="Google Shape;305;g289e7b30857_0_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8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g289e7b30857_0_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g289e7b30857_0_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g289e7b30857_0_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8" cy="1149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g289e7b30857_0_12"/>
            <p:cNvSpPr/>
            <p:nvPr/>
          </p:nvSpPr>
          <p:spPr>
            <a:xfrm>
              <a:off x="3464908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113</a:t>
              </a:r>
              <a:endParaRPr/>
            </a:p>
          </p:txBody>
        </p:sp>
        <p:sp>
          <p:nvSpPr>
            <p:cNvPr id="310" name="Google Shape;310;g289e7b30857_0_12"/>
            <p:cNvSpPr/>
            <p:nvPr/>
          </p:nvSpPr>
          <p:spPr>
            <a:xfrm>
              <a:off x="5069070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111</a:t>
              </a:r>
              <a:endParaRPr/>
            </a:p>
          </p:txBody>
        </p:sp>
        <p:sp>
          <p:nvSpPr>
            <p:cNvPr id="311" name="Google Shape;311;g289e7b30857_0_12"/>
            <p:cNvSpPr/>
            <p:nvPr/>
          </p:nvSpPr>
          <p:spPr>
            <a:xfrm>
              <a:off x="6673232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111</a:t>
              </a:r>
              <a:endParaRPr/>
            </a:p>
          </p:txBody>
        </p:sp>
        <p:sp>
          <p:nvSpPr>
            <p:cNvPr id="312" name="Google Shape;312;g289e7b30857_0_12"/>
            <p:cNvSpPr/>
            <p:nvPr/>
          </p:nvSpPr>
          <p:spPr>
            <a:xfrm>
              <a:off x="8232155" y="5036532"/>
              <a:ext cx="6207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.2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b9f87437ee2b63b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8662" y="1147425"/>
            <a:ext cx="1511123" cy="113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b9f87437ee2b63b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0824" y="-76200"/>
            <a:ext cx="6910375" cy="36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b9f87437ee2b63b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4400" y="2929100"/>
            <a:ext cx="10123225" cy="4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b9f87437ee2b63b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438" y="2967200"/>
            <a:ext cx="8955149" cy="39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/>
          <p:nvPr>
            <p:ph type="title"/>
          </p:nvPr>
        </p:nvSpPr>
        <p:spPr>
          <a:xfrm>
            <a:off x="838200" y="13167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Media query ranges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328" name="Google Shape;328;p18"/>
          <p:cNvGrpSpPr/>
          <p:nvPr/>
        </p:nvGrpSpPr>
        <p:grpSpPr>
          <a:xfrm>
            <a:off x="3115122" y="2976831"/>
            <a:ext cx="5961755" cy="1672261"/>
            <a:chOff x="3115122" y="3429000"/>
            <a:chExt cx="5961755" cy="1672261"/>
          </a:xfrm>
        </p:grpSpPr>
        <p:grpSp>
          <p:nvGrpSpPr>
            <p:cNvPr id="329" name="Google Shape;329;p18"/>
            <p:cNvGrpSpPr/>
            <p:nvPr/>
          </p:nvGrpSpPr>
          <p:grpSpPr>
            <a:xfrm>
              <a:off x="3115122" y="3429000"/>
              <a:ext cx="5961755" cy="1672261"/>
              <a:chOff x="3155324" y="3686243"/>
              <a:chExt cx="5961755" cy="1672261"/>
            </a:xfrm>
          </p:grpSpPr>
          <p:pic>
            <p:nvPicPr>
              <p:cNvPr id="330" name="Google Shape;330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59486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63648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1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155324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Google Shape;333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967810" y="3686243"/>
                <a:ext cx="1149269" cy="11492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4" name="Google Shape;334;p18"/>
              <p:cNvSpPr/>
              <p:nvPr/>
            </p:nvSpPr>
            <p:spPr>
              <a:xfrm>
                <a:off x="5069069" y="5036532"/>
                <a:ext cx="530100" cy="321972"/>
              </a:xfrm>
              <a:prstGeom prst="roundRect">
                <a:avLst>
                  <a:gd fmla="val 16667" name="adj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FR" sz="1600">
                    <a:solidFill>
                      <a:srgbClr val="54813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104</a:t>
                </a:r>
                <a:endParaRPr/>
              </a:p>
            </p:txBody>
          </p:sp>
        </p:grpSp>
        <p:sp>
          <p:nvSpPr>
            <p:cNvPr id="335" name="Google Shape;335;p18"/>
            <p:cNvSpPr/>
            <p:nvPr/>
          </p:nvSpPr>
          <p:spPr>
            <a:xfrm>
              <a:off x="6633035" y="4779289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104</a:t>
              </a:r>
              <a:endParaRPr/>
            </a:p>
          </p:txBody>
        </p:sp>
      </p:grpSp>
      <p:sp>
        <p:nvSpPr>
          <p:cNvPr id="336" name="Google Shape;336;p18"/>
          <p:cNvSpPr txBox="1"/>
          <p:nvPr/>
        </p:nvSpPr>
        <p:spPr>
          <a:xfrm>
            <a:off x="1407056" y="5938681"/>
            <a:ext cx="93778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https://developer.mozilla.org/docs/Web/CSS/CSS_media_queries/Using_media_queries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3360449" y="4327120"/>
            <a:ext cx="658613" cy="321972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102</a:t>
            </a:r>
            <a:endParaRPr/>
          </a:p>
        </p:txBody>
      </p:sp>
      <p:sp>
        <p:nvSpPr>
          <p:cNvPr id="338" name="Google Shape;338;p18"/>
          <p:cNvSpPr/>
          <p:nvPr/>
        </p:nvSpPr>
        <p:spPr>
          <a:xfrm>
            <a:off x="8194316" y="4327120"/>
            <a:ext cx="615852" cy="321972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16.4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0" y="-1209265"/>
            <a:ext cx="7772400" cy="60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3600" y="1977280"/>
            <a:ext cx="7772400" cy="609691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9"/>
          <p:cNvSpPr/>
          <p:nvPr/>
        </p:nvSpPr>
        <p:spPr>
          <a:xfrm>
            <a:off x="3418608" y="1977280"/>
            <a:ext cx="3823855" cy="1088038"/>
          </a:xfrm>
          <a:prstGeom prst="rect">
            <a:avLst/>
          </a:prstGeom>
          <a:solidFill>
            <a:srgbClr val="1417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9"/>
          <p:cNvSpPr/>
          <p:nvPr/>
        </p:nvSpPr>
        <p:spPr>
          <a:xfrm>
            <a:off x="3418608" y="5188755"/>
            <a:ext cx="3823855" cy="1088038"/>
          </a:xfrm>
          <a:prstGeom prst="rect">
            <a:avLst/>
          </a:prstGeom>
          <a:solidFill>
            <a:srgbClr val="1417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/>
          <p:nvPr>
            <p:ph type="title"/>
          </p:nvPr>
        </p:nvSpPr>
        <p:spPr>
          <a:xfrm>
            <a:off x="838200" y="16401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Subgrid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353" name="Google Shape;353;p20"/>
          <p:cNvGrpSpPr/>
          <p:nvPr/>
        </p:nvGrpSpPr>
        <p:grpSpPr>
          <a:xfrm>
            <a:off x="3115122" y="3300210"/>
            <a:ext cx="5961755" cy="1149269"/>
            <a:chOff x="3155324" y="3686243"/>
            <a:chExt cx="5961755" cy="1149269"/>
          </a:xfrm>
        </p:grpSpPr>
        <p:pic>
          <p:nvPicPr>
            <p:cNvPr id="354" name="Google Shape;35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20"/>
          <p:cNvSpPr txBox="1"/>
          <p:nvPr/>
        </p:nvSpPr>
        <p:spPr>
          <a:xfrm>
            <a:off x="1407056" y="6262060"/>
            <a:ext cx="93778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https://developer.mozilla.org/docs/Web/CSS/CSS_media_queries/Using_media_queries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0"/>
          <p:cNvSpPr/>
          <p:nvPr/>
        </p:nvSpPr>
        <p:spPr>
          <a:xfrm>
            <a:off x="3473639" y="4650499"/>
            <a:ext cx="432233" cy="321972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71</a:t>
            </a:r>
            <a:endParaRPr/>
          </a:p>
        </p:txBody>
      </p:sp>
      <p:sp>
        <p:nvSpPr>
          <p:cNvPr id="360" name="Google Shape;360;p20"/>
          <p:cNvSpPr/>
          <p:nvPr/>
        </p:nvSpPr>
        <p:spPr>
          <a:xfrm>
            <a:off x="8273856" y="4650499"/>
            <a:ext cx="440529" cy="321972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/>
          </a:p>
        </p:txBody>
      </p:sp>
      <p:sp>
        <p:nvSpPr>
          <p:cNvPr id="361" name="Google Shape;361;p20"/>
          <p:cNvSpPr/>
          <p:nvPr/>
        </p:nvSpPr>
        <p:spPr>
          <a:xfrm>
            <a:off x="5065522" y="4650499"/>
            <a:ext cx="456791" cy="321972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362" name="Google Shape;362;p20"/>
          <p:cNvSpPr/>
          <p:nvPr/>
        </p:nvSpPr>
        <p:spPr>
          <a:xfrm>
            <a:off x="6669689" y="4650499"/>
            <a:ext cx="456791" cy="321972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 txBox="1"/>
          <p:nvPr>
            <p:ph type="title"/>
          </p:nvPr>
        </p:nvSpPr>
        <p:spPr>
          <a:xfrm>
            <a:off x="838200" y="13167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Container queries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369" name="Google Shape;369;p21"/>
          <p:cNvGrpSpPr/>
          <p:nvPr/>
        </p:nvGrpSpPr>
        <p:grpSpPr>
          <a:xfrm>
            <a:off x="3115122" y="2976831"/>
            <a:ext cx="5961755" cy="1672261"/>
            <a:chOff x="3155324" y="3686243"/>
            <a:chExt cx="5961755" cy="1672261"/>
          </a:xfrm>
        </p:grpSpPr>
        <p:pic>
          <p:nvPicPr>
            <p:cNvPr id="370" name="Google Shape;37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/>
            <p:nvPr/>
          </p:nvSpPr>
          <p:spPr>
            <a:xfrm>
              <a:off x="3464908" y="5036532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110</a:t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5069070" y="5036532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105</a:t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6673232" y="5036532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105</a:t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8324633" y="5036532"/>
              <a:ext cx="435621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FR"/>
              <a:t>Let’s scroll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/>
          <p:nvPr>
            <p:ph type="title"/>
          </p:nvPr>
        </p:nvSpPr>
        <p:spPr>
          <a:xfrm>
            <a:off x="848591" y="13056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Viewport units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389" name="Google Shape;389;p23"/>
          <p:cNvGrpSpPr/>
          <p:nvPr/>
        </p:nvGrpSpPr>
        <p:grpSpPr>
          <a:xfrm>
            <a:off x="3115122" y="2965680"/>
            <a:ext cx="5961755" cy="1672261"/>
            <a:chOff x="3155324" y="3686243"/>
            <a:chExt cx="5961755" cy="1672261"/>
          </a:xfrm>
        </p:grpSpPr>
        <p:pic>
          <p:nvPicPr>
            <p:cNvPr id="390" name="Google Shape;39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23"/>
            <p:cNvSpPr/>
            <p:nvPr/>
          </p:nvSpPr>
          <p:spPr>
            <a:xfrm>
              <a:off x="3464908" y="5036532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101</a:t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069070" y="5036532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108</a:t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6673232" y="5036532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108</a:t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8232155" y="5036532"/>
              <a:ext cx="620578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15.4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ght blue element set to be 100vw by 100vh, covering the entire viewport. The viewport itself is indicated using a blue dashed border." id="403" name="Google Shape;40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89" y="1587"/>
            <a:ext cx="12192000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4"/>
          <p:cNvSpPr txBox="1"/>
          <p:nvPr/>
        </p:nvSpPr>
        <p:spPr>
          <a:xfrm>
            <a:off x="9154391" y="6579414"/>
            <a:ext cx="31314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2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Image source: https://web.dev/viewport-units/</a:t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0vh on mobile is “correct” when the User-Agent user interfaces are retracted." id="409" name="Google Shape;40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87"/>
            <a:ext cx="12192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0vh on mobile is too tall on load." id="410" name="Google Shape;41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5"/>
          <p:cNvSpPr txBox="1"/>
          <p:nvPr/>
        </p:nvSpPr>
        <p:spPr>
          <a:xfrm>
            <a:off x="9154391" y="6579414"/>
            <a:ext cx="31314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2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Image source: https://web.dev/viewport-units/</a:t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600" y="702525"/>
            <a:ext cx="2347800" cy="2347800"/>
          </a:xfrm>
          <a:prstGeom prst="ellipse">
            <a:avLst/>
          </a:prstGeom>
          <a:noFill/>
          <a:ln cap="flat" cmpd="sng" w="571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0" name="Google Shape;100;p2"/>
          <p:cNvGrpSpPr/>
          <p:nvPr/>
        </p:nvGrpSpPr>
        <p:grpSpPr>
          <a:xfrm>
            <a:off x="5720750" y="645075"/>
            <a:ext cx="5866800" cy="2462700"/>
            <a:chOff x="6194100" y="1568000"/>
            <a:chExt cx="5866800" cy="2462700"/>
          </a:xfrm>
        </p:grpSpPr>
        <p:sp>
          <p:nvSpPr>
            <p:cNvPr id="101" name="Google Shape;101;p2"/>
            <p:cNvSpPr txBox="1"/>
            <p:nvPr/>
          </p:nvSpPr>
          <p:spPr>
            <a:xfrm>
              <a:off x="6194100" y="1568000"/>
              <a:ext cx="58668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FF9900"/>
                  </a:solidFill>
                  <a:latin typeface="Arial"/>
                  <a:ea typeface="Arial"/>
                  <a:cs typeface="Arial"/>
                  <a:sym typeface="Arial"/>
                </a:rPr>
                <a:t>Olivier Leplus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Developer Advocate @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       Google Developer Expert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     @olivierleplus</a:t>
              </a:r>
              <a:endParaRPr/>
            </a:p>
          </p:txBody>
        </p:sp>
        <p:pic>
          <p:nvPicPr>
            <p:cNvPr id="102" name="Google Shape;102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14957" y="3647480"/>
              <a:ext cx="360413" cy="296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74042" y="2394318"/>
              <a:ext cx="663185" cy="396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3872" y="2048633"/>
            <a:ext cx="642789" cy="31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8">
            <a:alphaModFix/>
          </a:blip>
          <a:srcRect b="16654" l="0" r="0" t="16647"/>
          <a:stretch/>
        </p:blipFill>
        <p:spPr>
          <a:xfrm>
            <a:off x="994600" y="3758000"/>
            <a:ext cx="2347800" cy="2347800"/>
          </a:xfrm>
          <a:prstGeom prst="ellipse">
            <a:avLst/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2"/>
          <p:cNvSpPr txBox="1"/>
          <p:nvPr/>
        </p:nvSpPr>
        <p:spPr>
          <a:xfrm>
            <a:off x="5720826" y="3700550"/>
            <a:ext cx="5945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FR" sz="2800">
                <a:solidFill>
                  <a:srgbClr val="FF9900"/>
                </a:solidFill>
              </a:rPr>
              <a:t>Arnaud JEAN</a:t>
            </a:r>
            <a:endParaRPr>
              <a:solidFill>
                <a:srgbClr val="00A4E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800">
                <a:solidFill>
                  <a:srgbClr val="595959"/>
                </a:solidFill>
              </a:rPr>
              <a:t>Solutions Architect</a:t>
            </a:r>
            <a:r>
              <a:rPr b="0" i="0" lang="en-FR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@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800">
                <a:solidFill>
                  <a:srgbClr val="595959"/>
                </a:solidFill>
              </a:rPr>
              <a:t>  linkedin.com/in/</a:t>
            </a:r>
            <a:r>
              <a:rPr b="1" lang="en-FR" sz="2800">
                <a:solidFill>
                  <a:srgbClr val="595959"/>
                </a:solidFill>
              </a:rPr>
              <a:t>ajean-cloud</a:t>
            </a:r>
            <a:endParaRPr b="1"/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72092" y="4443193"/>
            <a:ext cx="663185" cy="39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6974" y="5046950"/>
            <a:ext cx="396575" cy="3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ualizations of the large and small viewports." id="416" name="Google Shape;41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 txBox="1"/>
          <p:nvPr/>
        </p:nvSpPr>
        <p:spPr>
          <a:xfrm>
            <a:off x="9154391" y="6579414"/>
            <a:ext cx="31314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2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Image source: https://web.dev/viewport-units/</a:t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o mobile browser visualizations positioned next to each other. One has an element sized to be 100svh and the other 100lvh." id="422" name="Google Shape;42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7"/>
          <p:cNvSpPr txBox="1"/>
          <p:nvPr/>
        </p:nvSpPr>
        <p:spPr>
          <a:xfrm>
            <a:off x="9154391" y="6579414"/>
            <a:ext cx="31314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2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Image source: https://web.dev/viewport-units/</a:t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0dvh adapts itself to be either the large or small viewport size." id="428" name="Google Shape;42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8"/>
          <p:cNvSpPr txBox="1"/>
          <p:nvPr/>
        </p:nvSpPr>
        <p:spPr>
          <a:xfrm>
            <a:off x="9154391" y="6579414"/>
            <a:ext cx="31314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2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Image source: https://web.dev/viewport-units/</a:t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9e7b30857_0_41"/>
          <p:cNvSpPr txBox="1"/>
          <p:nvPr>
            <p:ph type="title"/>
          </p:nvPr>
        </p:nvSpPr>
        <p:spPr>
          <a:xfrm>
            <a:off x="848591" y="13056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aspect-ratio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435" name="Google Shape;435;g289e7b30857_0_41"/>
          <p:cNvGrpSpPr/>
          <p:nvPr/>
        </p:nvGrpSpPr>
        <p:grpSpPr>
          <a:xfrm>
            <a:off x="3115122" y="2965680"/>
            <a:ext cx="5961755" cy="1672189"/>
            <a:chOff x="3155324" y="3686243"/>
            <a:chExt cx="5961755" cy="1672189"/>
          </a:xfrm>
        </p:grpSpPr>
        <p:pic>
          <p:nvPicPr>
            <p:cNvPr id="436" name="Google Shape;436;g289e7b30857_0_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8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g289e7b30857_0_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g289e7b30857_0_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g289e7b30857_0_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8" cy="1149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g289e7b30857_0_41"/>
            <p:cNvSpPr/>
            <p:nvPr/>
          </p:nvSpPr>
          <p:spPr>
            <a:xfrm>
              <a:off x="3464908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89</a:t>
              </a:r>
              <a:endParaRPr/>
            </a:p>
          </p:txBody>
        </p:sp>
        <p:sp>
          <p:nvSpPr>
            <p:cNvPr id="441" name="Google Shape;441;g289e7b30857_0_41"/>
            <p:cNvSpPr/>
            <p:nvPr/>
          </p:nvSpPr>
          <p:spPr>
            <a:xfrm>
              <a:off x="5069070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88</a:t>
              </a:r>
              <a:endParaRPr/>
            </a:p>
          </p:txBody>
        </p:sp>
        <p:sp>
          <p:nvSpPr>
            <p:cNvPr id="442" name="Google Shape;442;g289e7b30857_0_41"/>
            <p:cNvSpPr/>
            <p:nvPr/>
          </p:nvSpPr>
          <p:spPr>
            <a:xfrm>
              <a:off x="6673232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88</a:t>
              </a:r>
              <a:endParaRPr/>
            </a:p>
          </p:txBody>
        </p:sp>
        <p:sp>
          <p:nvSpPr>
            <p:cNvPr id="443" name="Google Shape;443;g289e7b30857_0_41"/>
            <p:cNvSpPr/>
            <p:nvPr/>
          </p:nvSpPr>
          <p:spPr>
            <a:xfrm>
              <a:off x="8232155" y="5036532"/>
              <a:ext cx="6207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1e9264ec158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100" y="0"/>
            <a:ext cx="829779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9e7b30857_0_54"/>
          <p:cNvSpPr txBox="1"/>
          <p:nvPr>
            <p:ph type="title"/>
          </p:nvPr>
        </p:nvSpPr>
        <p:spPr>
          <a:xfrm>
            <a:off x="848591" y="13056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:focus-visible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454" name="Google Shape;454;g289e7b30857_0_54"/>
          <p:cNvGrpSpPr/>
          <p:nvPr/>
        </p:nvGrpSpPr>
        <p:grpSpPr>
          <a:xfrm>
            <a:off x="3115122" y="2965680"/>
            <a:ext cx="5961755" cy="1672189"/>
            <a:chOff x="3155324" y="3686243"/>
            <a:chExt cx="5961755" cy="1672189"/>
          </a:xfrm>
        </p:grpSpPr>
        <p:pic>
          <p:nvPicPr>
            <p:cNvPr id="455" name="Google Shape;455;g289e7b30857_0_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8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g289e7b30857_0_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g289e7b30857_0_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g289e7b30857_0_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8" cy="1149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g289e7b30857_0_54"/>
            <p:cNvSpPr/>
            <p:nvPr/>
          </p:nvSpPr>
          <p:spPr>
            <a:xfrm>
              <a:off x="3464908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85</a:t>
              </a:r>
              <a:endParaRPr/>
            </a:p>
          </p:txBody>
        </p:sp>
        <p:sp>
          <p:nvSpPr>
            <p:cNvPr id="460" name="Google Shape;460;g289e7b30857_0_54"/>
            <p:cNvSpPr/>
            <p:nvPr/>
          </p:nvSpPr>
          <p:spPr>
            <a:xfrm>
              <a:off x="5069070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86</a:t>
              </a:r>
              <a:endParaRPr/>
            </a:p>
          </p:txBody>
        </p:sp>
        <p:sp>
          <p:nvSpPr>
            <p:cNvPr id="461" name="Google Shape;461;g289e7b30857_0_54"/>
            <p:cNvSpPr/>
            <p:nvPr/>
          </p:nvSpPr>
          <p:spPr>
            <a:xfrm>
              <a:off x="6673232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86</a:t>
              </a:r>
              <a:endParaRPr/>
            </a:p>
          </p:txBody>
        </p:sp>
        <p:sp>
          <p:nvSpPr>
            <p:cNvPr id="462" name="Google Shape;462;g289e7b30857_0_54"/>
            <p:cNvSpPr/>
            <p:nvPr/>
          </p:nvSpPr>
          <p:spPr>
            <a:xfrm>
              <a:off x="8232155" y="5036532"/>
              <a:ext cx="6207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.4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 txBox="1"/>
          <p:nvPr>
            <p:ph type="title"/>
          </p:nvPr>
        </p:nvSpPr>
        <p:spPr>
          <a:xfrm>
            <a:off x="848591" y="13056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View transitions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469" name="Google Shape;469;p29"/>
          <p:cNvGrpSpPr/>
          <p:nvPr/>
        </p:nvGrpSpPr>
        <p:grpSpPr>
          <a:xfrm>
            <a:off x="3115122" y="2965680"/>
            <a:ext cx="5961755" cy="1672261"/>
            <a:chOff x="3155324" y="3686243"/>
            <a:chExt cx="5961755" cy="1672261"/>
          </a:xfrm>
        </p:grpSpPr>
        <p:pic>
          <p:nvPicPr>
            <p:cNvPr id="470" name="Google Shape;470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29"/>
            <p:cNvSpPr/>
            <p:nvPr/>
          </p:nvSpPr>
          <p:spPr>
            <a:xfrm>
              <a:off x="5069070" y="5036532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111</a:t>
              </a: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6673232" y="5036532"/>
              <a:ext cx="530100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111</a:t>
              </a:r>
              <a:endParaRPr/>
            </a:p>
          </p:txBody>
        </p:sp>
      </p:grpSp>
      <p:sp>
        <p:nvSpPr>
          <p:cNvPr id="476" name="Google Shape;476;p29"/>
          <p:cNvSpPr/>
          <p:nvPr/>
        </p:nvSpPr>
        <p:spPr>
          <a:xfrm>
            <a:off x="3461360" y="4315969"/>
            <a:ext cx="456791" cy="321972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8273846" y="4288478"/>
            <a:ext cx="456791" cy="321972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478" name="Google Shape;478;p29"/>
          <p:cNvSpPr txBox="1"/>
          <p:nvPr/>
        </p:nvSpPr>
        <p:spPr>
          <a:xfrm>
            <a:off x="2790868" y="5749110"/>
            <a:ext cx="66310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https://developer.chrome.com/docs/web-platform/view-transitions/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9e7b30857_0_25"/>
          <p:cNvSpPr txBox="1"/>
          <p:nvPr>
            <p:ph type="title"/>
          </p:nvPr>
        </p:nvSpPr>
        <p:spPr>
          <a:xfrm>
            <a:off x="848591" y="13056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color-contrast()</a:t>
            </a:r>
            <a:endParaRPr>
              <a:solidFill>
                <a:srgbClr val="3A3838"/>
              </a:solidFill>
            </a:endParaRPr>
          </a:p>
        </p:txBody>
      </p:sp>
      <p:pic>
        <p:nvPicPr>
          <p:cNvPr id="484" name="Google Shape;484;g289e7b30857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284" y="2965680"/>
            <a:ext cx="1149269" cy="114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89e7b30857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3446" y="2965680"/>
            <a:ext cx="1149268" cy="114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89e7b30857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5122" y="2965680"/>
            <a:ext cx="1149268" cy="114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89e7b30857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27608" y="2965680"/>
            <a:ext cx="1149268" cy="114926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89e7b30857_0_25"/>
          <p:cNvSpPr/>
          <p:nvPr/>
        </p:nvSpPr>
        <p:spPr>
          <a:xfrm>
            <a:off x="3424706" y="4315969"/>
            <a:ext cx="530100" cy="3219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289e7b30857_0_25"/>
          <p:cNvSpPr/>
          <p:nvPr/>
        </p:nvSpPr>
        <p:spPr>
          <a:xfrm>
            <a:off x="5028868" y="4315969"/>
            <a:ext cx="530100" cy="3219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289e7b30857_0_25"/>
          <p:cNvSpPr/>
          <p:nvPr/>
        </p:nvSpPr>
        <p:spPr>
          <a:xfrm>
            <a:off x="6633030" y="4315969"/>
            <a:ext cx="530100" cy="3219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289e7b30857_0_25"/>
          <p:cNvSpPr/>
          <p:nvPr/>
        </p:nvSpPr>
        <p:spPr>
          <a:xfrm>
            <a:off x="8191953" y="4315969"/>
            <a:ext cx="620700" cy="3219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92" name="Google Shape;492;g289e7b30857_0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2300" y="4232775"/>
            <a:ext cx="226275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89e7b30857_0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1613" y="4972249"/>
            <a:ext cx="1508775" cy="14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9f87437ee2b63b_20"/>
          <p:cNvSpPr txBox="1"/>
          <p:nvPr/>
        </p:nvSpPr>
        <p:spPr>
          <a:xfrm>
            <a:off x="7075600" y="6267675"/>
            <a:ext cx="56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/>
              <a:t>https://webaim.org/resources/contrastchecker/</a:t>
            </a:r>
            <a:endParaRPr sz="1800"/>
          </a:p>
        </p:txBody>
      </p:sp>
      <p:pic>
        <p:nvPicPr>
          <p:cNvPr id="499" name="Google Shape;499;gb9f87437ee2b63b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100" y="276350"/>
            <a:ext cx="5291300" cy="46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b9f87437ee2b63b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1375" y="0"/>
            <a:ext cx="718697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b9f87437ee2b63b_20"/>
          <p:cNvSpPr/>
          <p:nvPr/>
        </p:nvSpPr>
        <p:spPr>
          <a:xfrm>
            <a:off x="1166275" y="2223200"/>
            <a:ext cx="5139300" cy="3015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gb9f87437ee2b63b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0"/>
            <a:ext cx="1155646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b46351101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7200" y="4108825"/>
            <a:ext cx="1101725" cy="11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b46351101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600" y="702525"/>
            <a:ext cx="2347800" cy="2347800"/>
          </a:xfrm>
          <a:prstGeom prst="ellipse">
            <a:avLst/>
          </a:prstGeom>
          <a:noFill/>
          <a:ln cap="flat" cmpd="sng" w="571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5" name="Google Shape;115;g2b463511012_0_0"/>
          <p:cNvGrpSpPr/>
          <p:nvPr/>
        </p:nvGrpSpPr>
        <p:grpSpPr>
          <a:xfrm>
            <a:off x="5720752" y="645076"/>
            <a:ext cx="5003400" cy="2462700"/>
            <a:chOff x="6194102" y="1568001"/>
            <a:chExt cx="5003400" cy="2462700"/>
          </a:xfrm>
        </p:grpSpPr>
        <p:sp>
          <p:nvSpPr>
            <p:cNvPr id="116" name="Google Shape;116;g2b463511012_0_0"/>
            <p:cNvSpPr txBox="1"/>
            <p:nvPr/>
          </p:nvSpPr>
          <p:spPr>
            <a:xfrm>
              <a:off x="6194102" y="1568001"/>
              <a:ext cx="50034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FF9900"/>
                  </a:solidFill>
                  <a:latin typeface="Arial"/>
                  <a:ea typeface="Arial"/>
                  <a:cs typeface="Arial"/>
                  <a:sym typeface="Arial"/>
                </a:rPr>
                <a:t>Olivier Leplus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Developer Advocate @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       Google Developer Expert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     @olivierleplus</a:t>
              </a:r>
              <a:endParaRPr/>
            </a:p>
          </p:txBody>
        </p:sp>
        <p:pic>
          <p:nvPicPr>
            <p:cNvPr id="117" name="Google Shape;117;g2b463511012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14957" y="3647480"/>
              <a:ext cx="360413" cy="296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g2b463511012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074042" y="2394318"/>
              <a:ext cx="663185" cy="396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g2b463511012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73872" y="2048633"/>
            <a:ext cx="642789" cy="31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b463511012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4600" y="3758000"/>
            <a:ext cx="2347800" cy="2347800"/>
          </a:xfrm>
          <a:prstGeom prst="ellipse">
            <a:avLst/>
          </a:prstGeom>
          <a:noFill/>
          <a:ln cap="flat" cmpd="sng" w="57150">
            <a:solidFill>
              <a:srgbClr val="00A4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1" name="Google Shape;121;g2b463511012_0_0"/>
          <p:cNvGrpSpPr/>
          <p:nvPr/>
        </p:nvGrpSpPr>
        <p:grpSpPr>
          <a:xfrm>
            <a:off x="5720752" y="3700551"/>
            <a:ext cx="5003400" cy="2462700"/>
            <a:chOff x="6194102" y="1568001"/>
            <a:chExt cx="5003400" cy="2462700"/>
          </a:xfrm>
        </p:grpSpPr>
        <p:sp>
          <p:nvSpPr>
            <p:cNvPr id="122" name="Google Shape;122;g2b463511012_0_0"/>
            <p:cNvSpPr txBox="1"/>
            <p:nvPr/>
          </p:nvSpPr>
          <p:spPr>
            <a:xfrm>
              <a:off x="6194102" y="1568001"/>
              <a:ext cx="50034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2800">
                  <a:solidFill>
                    <a:srgbClr val="00A4EF"/>
                  </a:solidFill>
                </a:rPr>
                <a:t>Yohan</a:t>
              </a:r>
              <a:r>
                <a:rPr b="0" i="0" lang="en-FR" sz="2800" u="none" cap="none" strike="noStrike">
                  <a:solidFill>
                    <a:srgbClr val="00A4E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FR" sz="2800">
                  <a:solidFill>
                    <a:srgbClr val="00A4EF"/>
                  </a:solidFill>
                </a:rPr>
                <a:t>Lasorsa</a:t>
              </a:r>
              <a:endParaRPr>
                <a:solidFill>
                  <a:srgbClr val="00A4EF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Developer Advocate @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       Google Developer Expert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FR" sz="2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     @</a:t>
              </a:r>
              <a:r>
                <a:rPr lang="en-FR" sz="2800">
                  <a:solidFill>
                    <a:srgbClr val="595959"/>
                  </a:solidFill>
                </a:rPr>
                <a:t>sinedied</a:t>
              </a:r>
              <a:endParaRPr/>
            </a:p>
          </p:txBody>
        </p:sp>
        <p:pic>
          <p:nvPicPr>
            <p:cNvPr id="123" name="Google Shape;123;g2b463511012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14957" y="3647480"/>
              <a:ext cx="360413" cy="2963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Google Shape;124;g2b463511012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73872" y="5104108"/>
            <a:ext cx="642789" cy="3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9f87437ee2b63b_25"/>
          <p:cNvSpPr txBox="1"/>
          <p:nvPr>
            <p:ph type="title"/>
          </p:nvPr>
        </p:nvSpPr>
        <p:spPr>
          <a:xfrm>
            <a:off x="848591" y="13056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prefers-contrast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512" name="Google Shape;512;gb9f87437ee2b63b_25"/>
          <p:cNvGrpSpPr/>
          <p:nvPr/>
        </p:nvGrpSpPr>
        <p:grpSpPr>
          <a:xfrm>
            <a:off x="3115122" y="2965680"/>
            <a:ext cx="5961755" cy="1672189"/>
            <a:chOff x="3155324" y="3686243"/>
            <a:chExt cx="5961755" cy="1672189"/>
          </a:xfrm>
        </p:grpSpPr>
        <p:pic>
          <p:nvPicPr>
            <p:cNvPr id="513" name="Google Shape;513;gb9f87437ee2b63b_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8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gb9f87437ee2b63b_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gb9f87437ee2b63b_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gb9f87437ee2b63b_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8" cy="1149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gb9f87437ee2b63b_25"/>
            <p:cNvSpPr/>
            <p:nvPr/>
          </p:nvSpPr>
          <p:spPr>
            <a:xfrm>
              <a:off x="3464908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101</a:t>
              </a:r>
              <a:endParaRPr/>
            </a:p>
          </p:txBody>
        </p:sp>
        <p:sp>
          <p:nvSpPr>
            <p:cNvPr id="518" name="Google Shape;518;gb9f87437ee2b63b_25"/>
            <p:cNvSpPr/>
            <p:nvPr/>
          </p:nvSpPr>
          <p:spPr>
            <a:xfrm>
              <a:off x="5069070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96</a:t>
              </a:r>
              <a:endParaRPr/>
            </a:p>
          </p:txBody>
        </p:sp>
        <p:sp>
          <p:nvSpPr>
            <p:cNvPr id="519" name="Google Shape;519;gb9f87437ee2b63b_25"/>
            <p:cNvSpPr/>
            <p:nvPr/>
          </p:nvSpPr>
          <p:spPr>
            <a:xfrm>
              <a:off x="6673232" y="5036532"/>
              <a:ext cx="5301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96</a:t>
              </a:r>
              <a:endParaRPr/>
            </a:p>
          </p:txBody>
        </p:sp>
        <p:sp>
          <p:nvSpPr>
            <p:cNvPr id="520" name="Google Shape;520;gb9f87437ee2b63b_25"/>
            <p:cNvSpPr/>
            <p:nvPr/>
          </p:nvSpPr>
          <p:spPr>
            <a:xfrm>
              <a:off x="8232155" y="5036532"/>
              <a:ext cx="620700" cy="321900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14.1</a:t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b9f87437ee2b63b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25" y="0"/>
            <a:ext cx="1064794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FR"/>
              <a:t>Resources</a:t>
            </a:r>
            <a:endParaRPr/>
          </a:p>
        </p:txBody>
      </p:sp>
      <p:pic>
        <p:nvPicPr>
          <p:cNvPr id="531" name="Google Shape;5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292" y="2132904"/>
            <a:ext cx="6432424" cy="435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4867" y="585439"/>
            <a:ext cx="6686841" cy="454969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0"/>
          <p:cNvSpPr txBox="1"/>
          <p:nvPr/>
        </p:nvSpPr>
        <p:spPr>
          <a:xfrm>
            <a:off x="7109183" y="5167673"/>
            <a:ext cx="30149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https://developer.mozilla.org</a:t>
            </a:r>
            <a:br>
              <a:rPr lang="en-F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F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https://web.dev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9173" y="0"/>
            <a:ext cx="8733653" cy="606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2"/>
          <p:cNvSpPr txBox="1"/>
          <p:nvPr/>
        </p:nvSpPr>
        <p:spPr>
          <a:xfrm>
            <a:off x="8368225" y="4185050"/>
            <a:ext cx="343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3600"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42205">
            <a:off x="11037117" y="3867622"/>
            <a:ext cx="890040" cy="64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9668" y="551475"/>
            <a:ext cx="3071575" cy="30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625" y="725288"/>
            <a:ext cx="7396175" cy="540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2b520d4871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90" y="750925"/>
            <a:ext cx="3074360" cy="307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b520d48711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0" y="-76200"/>
            <a:ext cx="830178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b520d48711_0_6"/>
          <p:cNvSpPr txBox="1"/>
          <p:nvPr/>
        </p:nvSpPr>
        <p:spPr>
          <a:xfrm>
            <a:off x="8368225" y="4185050"/>
            <a:ext cx="343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3600">
                <a:latin typeface="Calibri"/>
                <a:ea typeface="Calibri"/>
                <a:cs typeface="Calibri"/>
                <a:sym typeface="Calibri"/>
              </a:rPr>
              <a:t>Feedbacks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g2b520d48711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42205">
            <a:off x="11037117" y="3867622"/>
            <a:ext cx="890040" cy="64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/>
          <p:nvPr/>
        </p:nvSpPr>
        <p:spPr>
          <a:xfrm>
            <a:off x="8817684" y="1764255"/>
            <a:ext cx="7697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:has()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4779982" y="4638340"/>
            <a:ext cx="19912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r>
              <a:rPr lang="en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Queries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1957892" y="3028890"/>
            <a:ext cx="14065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@container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238923" y="5607949"/>
            <a:ext cx="18854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Transitions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3163243" y="2262717"/>
            <a:ext cx="21164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Properties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8520494" y="5151648"/>
            <a:ext cx="15119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Spaces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7949414" y="3461723"/>
            <a:ext cx="17495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Viewport Units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278999" y="1245241"/>
            <a:ext cx="18453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Query L4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5146317" y="655509"/>
            <a:ext cx="17691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Scroll Snapping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3381759" y="3829559"/>
            <a:ext cx="21464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Anchor Positioning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9988224" y="645076"/>
            <a:ext cx="97687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2167261" y="4383933"/>
            <a:ext cx="5709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:is()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501355" y="2144683"/>
            <a:ext cx="17920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scrollbar-gutter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10125408" y="4583988"/>
            <a:ext cx="167937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 Color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393040" y="547454"/>
            <a:ext cx="15648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Style Queries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897895" y="3713042"/>
            <a:ext cx="16616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Variable Fonts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3277147" y="1665741"/>
            <a:ext cx="9108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:modal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7252797" y="1364145"/>
            <a:ext cx="10369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@Scope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3364431" y="4992204"/>
            <a:ext cx="100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Toggle()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7252797" y="5607949"/>
            <a:ext cx="9765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Subgrid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9612608" y="2828835"/>
            <a:ext cx="14691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accent-color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5279656" y="5800025"/>
            <a:ext cx="7512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Scroll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3124376" y="470267"/>
            <a:ext cx="13131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color-mix()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6771233" y="2716238"/>
            <a:ext cx="17492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Cascade Layers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4843647" y="1516008"/>
            <a:ext cx="14243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aspect-ratio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7935069" y="481452"/>
            <a:ext cx="15395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:focus-visible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125408" y="1806539"/>
            <a:ext cx="15872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color-scheme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186894" y="5043073"/>
            <a:ext cx="24742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Grid Track Animations</a:t>
            </a:r>
            <a:endParaRPr/>
          </a:p>
        </p:txBody>
      </p:sp>
      <p:sp>
        <p:nvSpPr>
          <p:cNvPr id="158" name="Google Shape;158;p3"/>
          <p:cNvSpPr txBox="1"/>
          <p:nvPr/>
        </p:nvSpPr>
        <p:spPr>
          <a:xfrm>
            <a:off x="7629849" y="4246329"/>
            <a:ext cx="16047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20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COLRv1 Fonts</a:t>
            </a:r>
            <a:endParaRPr/>
          </a:p>
        </p:txBody>
      </p:sp>
      <p:pic>
        <p:nvPicPr>
          <p:cNvPr id="159" name="Google Shape;15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1704" y="2728408"/>
            <a:ext cx="1548592" cy="140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7086" y="2740578"/>
            <a:ext cx="1337827" cy="140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72" y="144968"/>
            <a:ext cx="7360628" cy="458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1124" y="2103051"/>
            <a:ext cx="7043210" cy="438696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 txBox="1"/>
          <p:nvPr/>
        </p:nvSpPr>
        <p:spPr>
          <a:xfrm>
            <a:off x="384999" y="4841147"/>
            <a:ext cx="43236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https://www.w3.org/Style/CSS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https://github.com/w3c/csswg-drafts/issues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FR"/>
              <a:t>Interop</a:t>
            </a:r>
            <a:endParaRPr/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558" y="50698"/>
            <a:ext cx="6522975" cy="421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50" y="1787507"/>
            <a:ext cx="6522975" cy="421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8538" y="2785596"/>
            <a:ext cx="6522975" cy="421225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 txBox="1"/>
          <p:nvPr/>
        </p:nvSpPr>
        <p:spPr>
          <a:xfrm>
            <a:off x="329420" y="5815094"/>
            <a:ext cx="28584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https://wpt.fyi/interop-2023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838200" y="11940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rial"/>
              <a:buNone/>
            </a:pPr>
            <a:r>
              <a:rPr lang="en-FR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Custom properties</a:t>
            </a:r>
            <a:endParaRPr>
              <a:solidFill>
                <a:srgbClr val="3A3838"/>
              </a:solidFill>
            </a:endParaRPr>
          </a:p>
        </p:txBody>
      </p:sp>
      <p:grpSp>
        <p:nvGrpSpPr>
          <p:cNvPr id="183" name="Google Shape;183;p6"/>
          <p:cNvGrpSpPr/>
          <p:nvPr/>
        </p:nvGrpSpPr>
        <p:grpSpPr>
          <a:xfrm>
            <a:off x="3115122" y="2854170"/>
            <a:ext cx="5961755" cy="1672261"/>
            <a:chOff x="3155324" y="3686243"/>
            <a:chExt cx="5961755" cy="1672261"/>
          </a:xfrm>
        </p:grpSpPr>
        <p:pic>
          <p:nvPicPr>
            <p:cNvPr id="184" name="Google Shape;18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9486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3648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5324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67810" y="3686243"/>
              <a:ext cx="1149269" cy="1149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6"/>
            <p:cNvSpPr/>
            <p:nvPr/>
          </p:nvSpPr>
          <p:spPr>
            <a:xfrm>
              <a:off x="3497023" y="5036532"/>
              <a:ext cx="456791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31</a:t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105724" y="5036532"/>
              <a:ext cx="456791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49</a:t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714425" y="5027133"/>
              <a:ext cx="456791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314048" y="5027133"/>
              <a:ext cx="456791" cy="321972"/>
            </a:xfrm>
            <a:prstGeom prst="roundRect">
              <a:avLst>
                <a:gd fmla="val 16667" name="adj"/>
              </a:avLst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FR" sz="16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</p:grpSp>
      <p:sp>
        <p:nvSpPr>
          <p:cNvPr id="192" name="Google Shape;192;p6"/>
          <p:cNvSpPr txBox="1"/>
          <p:nvPr/>
        </p:nvSpPr>
        <p:spPr>
          <a:xfrm>
            <a:off x="1629873" y="5707549"/>
            <a:ext cx="8932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FR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https://developer.mozilla.org/en-US/docs/Web/CSS/Using_CSS_custom_properties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488" y="-1521165"/>
            <a:ext cx="8729023" cy="990033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"/>
          <p:cNvSpPr/>
          <p:nvPr/>
        </p:nvSpPr>
        <p:spPr>
          <a:xfrm>
            <a:off x="3284793" y="3033132"/>
            <a:ext cx="4621422" cy="702527"/>
          </a:xfrm>
          <a:prstGeom prst="rect">
            <a:avLst/>
          </a:prstGeom>
          <a:solidFill>
            <a:srgbClr val="1417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3284794" y="2706561"/>
            <a:ext cx="4621421" cy="1355667"/>
          </a:xfrm>
          <a:prstGeom prst="rect">
            <a:avLst/>
          </a:prstGeom>
          <a:solidFill>
            <a:srgbClr val="1417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3284792" y="4590586"/>
            <a:ext cx="4944807" cy="1263804"/>
          </a:xfrm>
          <a:prstGeom prst="rect">
            <a:avLst/>
          </a:prstGeom>
          <a:solidFill>
            <a:srgbClr val="1417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3284792" y="4062228"/>
            <a:ext cx="4810993" cy="2082094"/>
          </a:xfrm>
          <a:prstGeom prst="rect">
            <a:avLst/>
          </a:prstGeom>
          <a:solidFill>
            <a:srgbClr val="1417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2023-06-09T11:42:43Z</dcterms:created>
  <dc:creator>Microsoft Office User</dc:creator>
</cp:coreProperties>
</file>